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fontScale="90000"/>
          </a:bodyPr>
          <a:lstStyle/>
          <a:p>
            <a:pPr marL="0" lvl="0" indent="0" algn="ctr" rtl="0">
              <a:lnSpc>
                <a:spcPct val="95000"/>
              </a:lnSpc>
              <a:spcBef>
                <a:spcPts val="0"/>
              </a:spcBef>
              <a:spcAft>
                <a:spcPts val="0"/>
              </a:spcAft>
              <a:buClr>
                <a:schemeClr val="dk1"/>
              </a:buClr>
              <a:buSzPct val="61111"/>
              <a:buFont typeface="Arial"/>
              <a:buNone/>
            </a:pPr>
            <a:r>
              <a:rPr lang="en" sz="1800" b="1"/>
              <a:t>Statistical Review and A/B Testing for New York City TLC Project</a:t>
            </a:r>
            <a:endParaRPr sz="1800" b="1" u="sng"/>
          </a:p>
          <a:p>
            <a:pPr marL="0" lvl="0" indent="0" algn="ctr" rtl="0">
              <a:spcBef>
                <a:spcPts val="0"/>
              </a:spcBef>
              <a:spcAft>
                <a:spcPts val="0"/>
              </a:spcAft>
              <a:buNone/>
            </a:pPr>
            <a:endParaRPr/>
          </a:p>
        </p:txBody>
      </p:sp>
      <p:sp>
        <p:nvSpPr>
          <p:cNvPr id="156" name="Google Shape;156;p8"/>
          <p:cNvSpPr txBox="1"/>
          <p:nvPr/>
        </p:nvSpPr>
        <p:spPr>
          <a:xfrm>
            <a:off x="2056950" y="1477750"/>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sz="1200" dirty="0">
              <a:solidFill>
                <a:srgbClr val="3A5D9C"/>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35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 sz="1300" dirty="0">
                <a:solidFill>
                  <a:srgbClr val="666666"/>
                </a:solidFill>
                <a:latin typeface="Times New Roman" panose="02020603050405020304" pitchFamily="18" charset="0"/>
                <a:ea typeface="Roboto"/>
                <a:cs typeface="Times New Roman" panose="02020603050405020304" pitchFamily="18" charset="0"/>
                <a:sym typeface="Roboto"/>
              </a:rPr>
              <a:t> </a:t>
            </a: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Taxi cab drivers receive varying amount of tips. </a:t>
            </a: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While examining the relationship between total fare amount and payment type, this project seeks to discover if </a:t>
            </a:r>
            <a:r>
              <a:rPr lang="en" sz="1200" dirty="0">
                <a:solidFill>
                  <a:schemeClr val="accent2"/>
                </a:solidFill>
                <a:highlight>
                  <a:srgbClr val="FFFFFF"/>
                </a:highlight>
                <a:latin typeface="Times New Roman" panose="02020603050405020304" pitchFamily="18" charset="0"/>
                <a:ea typeface="Google Sans"/>
                <a:cs typeface="Times New Roman" panose="02020603050405020304" pitchFamily="18" charset="0"/>
                <a:sym typeface="Google Sans"/>
              </a:rPr>
              <a:t>customers who pay in credit card tend to pay a larger total fare amount than customers who pay in cash. </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2"/>
                </a:solidFill>
                <a:latin typeface="Times New Roman" panose="02020603050405020304" pitchFamily="18" charset="0"/>
                <a:ea typeface="Google Sans"/>
                <a:cs typeface="Times New Roman" panose="02020603050405020304" pitchFamily="18" charset="0"/>
                <a:sym typeface="Google Sans"/>
              </a:rPr>
              <a:t>The Automatidata team ran an A/B test to analyze the relationship between credit card payment and total fare amount. </a:t>
            </a: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key business insight is that encouraging customers to pay with credit cards will likely generate more revenue for taxi drivers. </a:t>
            </a:r>
            <a:endParaRPr sz="12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59" name="Google Shape;159;p8"/>
          <p:cNvSpPr txBox="1"/>
          <p:nvPr/>
        </p:nvSpPr>
        <p:spPr>
          <a:xfrm>
            <a:off x="323000" y="4771350"/>
            <a:ext cx="7274100" cy="25347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200" b="1" dirty="0">
                <a:solidFill>
                  <a:schemeClr val="dk1"/>
                </a:solidFill>
                <a:latin typeface="Times New Roman" panose="02020603050405020304" pitchFamily="18" charset="0"/>
                <a:ea typeface="Google Sans"/>
                <a:cs typeface="Times New Roman" panose="02020603050405020304" pitchFamily="18" charset="0"/>
                <a:sym typeface="Google Sans"/>
              </a:rPr>
              <a:t>Steps conducted in the A/B test</a:t>
            </a:r>
            <a:endParaRPr sz="1200" b="1"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00000"/>
              </a:lnSpc>
              <a:spcBef>
                <a:spcPts val="1000"/>
              </a:spcBef>
              <a:spcAft>
                <a:spcPts val="0"/>
              </a:spcAft>
              <a:buClr>
                <a:schemeClr val="dk1"/>
              </a:buClr>
              <a:buSzPts val="1100"/>
              <a:buFont typeface="Google Sans"/>
              <a:buAutoNum type="arabicPeriod"/>
            </a:pPr>
            <a:r>
              <a:rPr lang="en"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rPr>
              <a:t>Collected sample data from an experiment in which customers are randomly selected and divided into two groups:</a:t>
            </a:r>
            <a:endParaRPr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rPr>
              <a:t>Customers who are required to pay with credit card.</a:t>
            </a:r>
            <a:endParaRPr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rPr>
              <a:t>Customers who are required to pay with cash. This enables us to draw causal conclusions about how payment method affects fare amount.</a:t>
            </a:r>
            <a:endParaRPr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00000"/>
              </a:lnSpc>
              <a:spcBef>
                <a:spcPts val="1000"/>
              </a:spcBef>
              <a:spcAft>
                <a:spcPts val="0"/>
              </a:spcAft>
              <a:buClr>
                <a:schemeClr val="dk1"/>
              </a:buClr>
              <a:buSzPts val="1100"/>
              <a:buFont typeface="Google Sans"/>
              <a:buAutoNum type="arabicPeriod"/>
            </a:pPr>
            <a:r>
              <a:rPr lang="en"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rPr>
              <a:t>Computed descriptive statistics to better understand the average total fare amount for each payment method available to the customer. </a:t>
            </a:r>
            <a:endParaRPr sz="1100" dirty="0">
              <a:solidFill>
                <a:schemeClr val="dk1"/>
              </a:solidFill>
              <a:highlight>
                <a:srgbClr val="FFFFFF"/>
              </a:highlight>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00000"/>
              </a:lnSpc>
              <a:spcBef>
                <a:spcPts val="1000"/>
              </a:spcBef>
              <a:spcAft>
                <a:spcPts val="1000"/>
              </a:spcAft>
              <a:buClr>
                <a:schemeClr val="dk1"/>
              </a:buClr>
              <a:buSzPts val="1100"/>
              <a:buFont typeface="Google Sans"/>
              <a:buAutoNum type="arabicPeriod"/>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Conducted a two-sample t-test to determine if there is a statistically significant difference in average total fare between customers who use credit cards and customers who use cash. </a:t>
            </a:r>
            <a:endParaRPr sz="11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160" name="Google Shape;160;p8"/>
          <p:cNvSpPr txBox="1"/>
          <p:nvPr/>
        </p:nvSpPr>
        <p:spPr>
          <a:xfrm>
            <a:off x="326125" y="7187175"/>
            <a:ext cx="7438800" cy="9284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 b="1"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r>
              <a:rPr lang="en" sz="1200" b="1" dirty="0">
                <a:solidFill>
                  <a:schemeClr val="accent2"/>
                </a:solidFill>
                <a:latin typeface="Times New Roman" panose="02020603050405020304" pitchFamily="18" charset="0"/>
                <a:ea typeface="Google Sans"/>
                <a:cs typeface="Times New Roman" panose="02020603050405020304" pitchFamily="18" charset="0"/>
                <a:sym typeface="Google Sans"/>
              </a:rPr>
              <a:t>A/B test results</a:t>
            </a:r>
            <a:endParaRPr sz="1200" b="1"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endParaRPr sz="500" b="1"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1000"/>
              </a:spcAft>
              <a:buNone/>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There is a statistically significant difference in the average total fare between customers who use credit cards and customers who use cash. Customers who used credit cards showed a higher total amount compared to cash.</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61" name="Google Shape;161;p8"/>
          <p:cNvSpPr txBox="1"/>
          <p:nvPr/>
        </p:nvSpPr>
        <p:spPr>
          <a:xfrm>
            <a:off x="399200" y="8369400"/>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The Automatidata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a:t>
            </a:r>
            <a:endParaRPr sz="1100" dirty="0">
              <a:solidFill>
                <a:srgbClr val="666666"/>
              </a:solidFill>
              <a:latin typeface="Times New Roman" panose="02020603050405020304" pitchFamily="18" charset="0"/>
              <a:ea typeface="Google Sans"/>
              <a:cs typeface="Times New Roman" panose="02020603050405020304" pitchFamily="18" charset="0"/>
              <a:sym typeface="Google Sans"/>
            </a:endParaRPr>
          </a:p>
        </p:txBody>
      </p:sp>
      <p:sp>
        <p:nvSpPr>
          <p:cNvPr id="162" name="Google Shape;162;p8"/>
          <p:cNvSpPr txBox="1"/>
          <p:nvPr/>
        </p:nvSpPr>
        <p:spPr>
          <a:xfrm>
            <a:off x="1763100" y="838875"/>
            <a:ext cx="4246200" cy="60936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000000"/>
                </a:solidFill>
                <a:latin typeface="PT Sans Narrow"/>
                <a:ea typeface="PT Sans Narrow"/>
                <a:cs typeface="PT Sans Narrow"/>
                <a:sym typeface="PT Sans Narrow"/>
              </a:rPr>
              <a:t>Executive </a:t>
            </a:r>
            <a:r>
              <a:rPr lang="en" sz="1200" dirty="0">
                <a:latin typeface="PT Sans Narrow"/>
                <a:ea typeface="PT Sans Narrow"/>
                <a:cs typeface="PT Sans Narrow"/>
                <a:sym typeface="PT Sans Narrow"/>
              </a:rPr>
              <a:t>s</a:t>
            </a:r>
            <a:r>
              <a:rPr lang="en" sz="1200" dirty="0">
                <a:solidFill>
                  <a:srgbClr val="000000"/>
                </a:solidFill>
                <a:latin typeface="PT Sans Narrow"/>
                <a:ea typeface="PT Sans Narrow"/>
                <a:cs typeface="PT Sans Narrow"/>
                <a:sym typeface="PT Sans Narrow"/>
              </a:rPr>
              <a:t>ummary </a:t>
            </a:r>
            <a:r>
              <a:rPr lang="en" sz="1200" dirty="0">
                <a:latin typeface="PT Sans Narrow"/>
                <a:ea typeface="PT Sans Narrow"/>
                <a:cs typeface="PT Sans Narrow"/>
                <a:sym typeface="PT Sans Narrow"/>
              </a:rPr>
              <a:t>r</a:t>
            </a:r>
            <a:r>
              <a:rPr lang="en" sz="1200" dirty="0">
                <a:solidFill>
                  <a:srgbClr val="000000"/>
                </a:solidFill>
                <a:latin typeface="PT Sans Narrow"/>
                <a:ea typeface="PT Sans Narrow"/>
                <a:cs typeface="PT Sans Narrow"/>
                <a:sym typeface="PT Sans Narrow"/>
              </a:rPr>
              <a:t>eport</a:t>
            </a:r>
            <a:endParaRPr sz="1200" dirty="0">
              <a:latin typeface="PT Sans Narrow"/>
              <a:ea typeface="PT Sans Narrow"/>
              <a:cs typeface="PT Sans Narrow"/>
              <a:sym typeface="PT Sans Narrow"/>
            </a:endParaRPr>
          </a:p>
          <a:p>
            <a:pPr marL="0" lvl="0" indent="0" algn="ctr" rtl="0">
              <a:lnSpc>
                <a:spcPct val="115000"/>
              </a:lnSpc>
              <a:spcBef>
                <a:spcPts val="0"/>
              </a:spcBef>
              <a:spcAft>
                <a:spcPts val="0"/>
              </a:spcAft>
              <a:buClr>
                <a:schemeClr val="dk1"/>
              </a:buClr>
              <a:buSzPts val="1100"/>
              <a:buFont typeface="Arial"/>
              <a:buNone/>
            </a:pPr>
            <a:r>
              <a:rPr lang="en" sz="1200" dirty="0">
                <a:solidFill>
                  <a:schemeClr val="dk1"/>
                </a:solidFill>
                <a:latin typeface="PT Sans Narrow"/>
                <a:ea typeface="PT Sans Narrow"/>
                <a:cs typeface="PT Sans Narrow"/>
                <a:sym typeface="PT Sans Narrow"/>
              </a:rPr>
              <a:t>Prepared by </a:t>
            </a:r>
            <a:r>
              <a:rPr lang="en" sz="1200" b="1" dirty="0">
                <a:solidFill>
                  <a:schemeClr val="dk1"/>
                </a:solidFill>
                <a:latin typeface="PT Sans Narrow"/>
                <a:ea typeface="PT Sans Narrow"/>
                <a:cs typeface="PT Sans Narrow"/>
                <a:sym typeface="PT Sans Narrow"/>
              </a:rPr>
              <a:t>Automatidata</a:t>
            </a:r>
            <a:endParaRPr sz="1200" dirty="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388</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Google Sans</vt:lpstr>
      <vt:lpstr>Roboto</vt:lpstr>
      <vt:lpstr>Work Sans</vt:lpstr>
      <vt:lpstr>Google Sans SemiBold</vt:lpstr>
      <vt:lpstr>Times New Roman</vt:lpstr>
      <vt:lpstr>Simple Light</vt:lpstr>
      <vt:lpstr>Statistical Review and A/B Testing for New York City TLC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Review and A/B Testing for New York City TLC Project </dc:title>
  <cp:lastModifiedBy>SWAPNIL BUDD</cp:lastModifiedBy>
  <cp:revision>1</cp:revision>
  <dcterms:modified xsi:type="dcterms:W3CDTF">2023-11-19T23:26:51Z</dcterms:modified>
</cp:coreProperties>
</file>